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TRICHOMONAS VAGINITIS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854950" cy="13716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200" dirty="0" err="1" smtClean="0"/>
              <a:t>Dr</a:t>
            </a:r>
            <a:r>
              <a:rPr lang="en-US" sz="2200" dirty="0" smtClean="0"/>
              <a:t> </a:t>
            </a:r>
            <a:r>
              <a:rPr lang="en-US" sz="2200" dirty="0" err="1" smtClean="0"/>
              <a:t>Shanthi</a:t>
            </a:r>
            <a:r>
              <a:rPr lang="en-US" sz="2200" dirty="0" smtClean="0"/>
              <a:t> Serene </a:t>
            </a:r>
            <a:r>
              <a:rPr lang="en-US" sz="2200" dirty="0" err="1" smtClean="0"/>
              <a:t>Sylum</a:t>
            </a:r>
            <a:r>
              <a:rPr lang="en-US" sz="2200" dirty="0" smtClean="0"/>
              <a:t> V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Professor and Head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Dept. Obstetrics and Gynaecology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SKHMC </a:t>
            </a:r>
            <a:r>
              <a:rPr lang="en-US" sz="2200" dirty="0" err="1" smtClean="0"/>
              <a:t>Kulasekharam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53340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Vaginal </a:t>
            </a:r>
            <a:r>
              <a:rPr lang="en-US" b="1" dirty="0" err="1" smtClean="0"/>
              <a:t>trichomoniasis</a:t>
            </a:r>
            <a:r>
              <a:rPr lang="en-US" b="1" dirty="0" smtClean="0"/>
              <a:t> is the most common and </a:t>
            </a:r>
            <a:r>
              <a:rPr lang="en-US" dirty="0" smtClean="0"/>
              <a:t>important cause of </a:t>
            </a:r>
            <a:r>
              <a:rPr lang="en-US" dirty="0" err="1" smtClean="0"/>
              <a:t>vaginitis</a:t>
            </a:r>
            <a:r>
              <a:rPr lang="en-US" dirty="0" smtClean="0"/>
              <a:t> in the childbearing period.</a:t>
            </a:r>
          </a:p>
          <a:p>
            <a:r>
              <a:rPr lang="en-US" b="1" dirty="0" smtClean="0"/>
              <a:t>Causative Organism:</a:t>
            </a:r>
          </a:p>
          <a:p>
            <a:r>
              <a:rPr lang="en-US" b="1" dirty="0" smtClean="0"/>
              <a:t> It is caused by </a:t>
            </a:r>
            <a:r>
              <a:rPr lang="en-US" b="1" dirty="0" err="1" smtClean="0"/>
              <a:t>Trichomonas</a:t>
            </a:r>
            <a:r>
              <a:rPr lang="en-US" b="1" dirty="0" smtClean="0"/>
              <a:t> </a:t>
            </a:r>
            <a:r>
              <a:rPr lang="en-US" dirty="0" err="1" smtClean="0"/>
              <a:t>vaginalis</a:t>
            </a:r>
            <a:r>
              <a:rPr lang="en-US" dirty="0" smtClean="0"/>
              <a:t>, a pear-shaped unicellular flagellate protozoa. </a:t>
            </a:r>
          </a:p>
          <a:p>
            <a:r>
              <a:rPr lang="en-US" dirty="0" smtClean="0"/>
              <a:t>It measures 20 μ long and 10 μ wide (larger than a WBC).</a:t>
            </a:r>
          </a:p>
          <a:p>
            <a:r>
              <a:rPr lang="en-US" dirty="0" smtClean="0"/>
              <a:t> It has got four anterior </a:t>
            </a:r>
            <a:r>
              <a:rPr lang="en-US" dirty="0" err="1" smtClean="0"/>
              <a:t>flagellae</a:t>
            </a:r>
            <a:r>
              <a:rPr lang="en-US" dirty="0" smtClean="0"/>
              <a:t> and</a:t>
            </a:r>
          </a:p>
          <a:p>
            <a:r>
              <a:rPr lang="en-US" dirty="0" smtClean="0"/>
              <a:t>a spear-like protrusion at the other end with an undulating membrane surrounding its anterior two third.</a:t>
            </a:r>
          </a:p>
          <a:p>
            <a:r>
              <a:rPr lang="en-US" dirty="0" smtClean="0"/>
              <a:t>It is actively motile.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6243" y="1600200"/>
            <a:ext cx="3538207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 of Transmission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organism is predominantly transmitted by sexual</a:t>
            </a:r>
          </a:p>
          <a:p>
            <a:r>
              <a:rPr lang="en-US" dirty="0" smtClean="0"/>
              <a:t>contact, the male harbors the infection in the urethra and prostate. </a:t>
            </a:r>
          </a:p>
          <a:p>
            <a:r>
              <a:rPr lang="en-US" dirty="0" smtClean="0"/>
              <a:t>The transmission may also be possible by the toilet articles from one woman to the other or through examining gloves.</a:t>
            </a:r>
          </a:p>
          <a:p>
            <a:r>
              <a:rPr lang="en-US" dirty="0" smtClean="0"/>
              <a:t> The incubation period is 3–28 days.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In about 25 percent of women in the </a:t>
            </a:r>
            <a:r>
              <a:rPr lang="en-US" dirty="0" smtClean="0"/>
              <a:t>reproductive period, the parasites harbor in the vagina in asymptomatic state. </a:t>
            </a:r>
          </a:p>
          <a:p>
            <a:r>
              <a:rPr lang="en-US" dirty="0" smtClean="0"/>
              <a:t>When the local </a:t>
            </a:r>
            <a:r>
              <a:rPr lang="en-US" dirty="0" err="1" smtClean="0"/>
              <a:t>defence</a:t>
            </a:r>
            <a:r>
              <a:rPr lang="en-US" dirty="0" smtClean="0"/>
              <a:t> is impaired—during and after menstruation, after sexual stimulation, and following illness, the pH of the vagina is raised to 5.5–6.5. </a:t>
            </a:r>
          </a:p>
          <a:p>
            <a:r>
              <a:rPr lang="en-US" dirty="0" smtClean="0"/>
              <a:t>At this level of pH, the </a:t>
            </a:r>
            <a:r>
              <a:rPr lang="en-US" dirty="0" err="1" smtClean="0"/>
              <a:t>trichomonads</a:t>
            </a:r>
            <a:r>
              <a:rPr lang="en-US" dirty="0" smtClean="0"/>
              <a:t> thrive. </a:t>
            </a:r>
          </a:p>
          <a:p>
            <a:r>
              <a:rPr lang="en-US" dirty="0" smtClean="0"/>
              <a:t>The organisms usually lie in between the </a:t>
            </a:r>
            <a:r>
              <a:rPr lang="en-US" dirty="0" err="1" smtClean="0"/>
              <a:t>rugae</a:t>
            </a:r>
            <a:r>
              <a:rPr lang="en-US" dirty="0" smtClean="0"/>
              <a:t> and produce surface inflammatory reaction when the </a:t>
            </a:r>
            <a:r>
              <a:rPr lang="en-US" dirty="0" err="1" smtClean="0"/>
              <a:t>defence</a:t>
            </a:r>
            <a:r>
              <a:rPr lang="en-US" dirty="0" smtClean="0"/>
              <a:t> is lost. </a:t>
            </a:r>
          </a:p>
          <a:p>
            <a:r>
              <a:rPr lang="en-US" dirty="0" smtClean="0"/>
              <a:t>In about 75 percent cases, the organism can be isolated</a:t>
            </a:r>
          </a:p>
          <a:p>
            <a:r>
              <a:rPr lang="en-US" dirty="0" smtClean="0"/>
              <a:t>from the urethra, </a:t>
            </a:r>
            <a:r>
              <a:rPr lang="en-US" dirty="0" err="1" smtClean="0"/>
              <a:t>Skene’s</a:t>
            </a:r>
            <a:r>
              <a:rPr lang="en-US" dirty="0" smtClean="0"/>
              <a:t> tubules, or even from the</a:t>
            </a:r>
          </a:p>
          <a:p>
            <a:r>
              <a:rPr lang="en-US" dirty="0" err="1" smtClean="0"/>
              <a:t>Bartholin’s</a:t>
            </a:r>
            <a:r>
              <a:rPr lang="en-US" dirty="0" smtClean="0"/>
              <a:t> glands.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Features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(a) There is sudden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profuse and offensive </a:t>
            </a:r>
            <a:r>
              <a:rPr lang="en-US" dirty="0" smtClean="0"/>
              <a:t>vaginal</a:t>
            </a:r>
          </a:p>
          <a:p>
            <a:r>
              <a:rPr lang="en-US" dirty="0" smtClean="0"/>
              <a:t>discharge often dating from the last menstruation.</a:t>
            </a:r>
          </a:p>
          <a:p>
            <a:r>
              <a:rPr lang="en-US" dirty="0" smtClean="0"/>
              <a:t>(b)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Irritation and itching </a:t>
            </a:r>
            <a:r>
              <a:rPr lang="en-US" dirty="0" smtClean="0"/>
              <a:t>of varying degrees within</a:t>
            </a:r>
          </a:p>
          <a:p>
            <a:r>
              <a:rPr lang="en-US" dirty="0" smtClean="0"/>
              <a:t>and around the </a:t>
            </a:r>
            <a:r>
              <a:rPr lang="en-US" dirty="0" err="1" smtClean="0"/>
              <a:t>introitus</a:t>
            </a:r>
            <a:r>
              <a:rPr lang="en-US" dirty="0" smtClean="0"/>
              <a:t> are common.</a:t>
            </a:r>
          </a:p>
          <a:p>
            <a:r>
              <a:rPr lang="en-US" dirty="0" smtClean="0"/>
              <a:t>(c) There is presence of urinary symptoms such as</a:t>
            </a: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dysuria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frequency of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micturition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(d) There may be history of previous similar attacks.</a:t>
            </a:r>
          </a:p>
          <a:p>
            <a:r>
              <a:rPr lang="en-US" dirty="0" smtClean="0"/>
              <a:t>Women with </a:t>
            </a:r>
            <a:r>
              <a:rPr lang="en-US" dirty="0" err="1" smtClean="0"/>
              <a:t>trichomoniasis</a:t>
            </a:r>
            <a:r>
              <a:rPr lang="en-US" dirty="0" smtClean="0"/>
              <a:t> should be evaluated for</a:t>
            </a:r>
          </a:p>
          <a:p>
            <a:r>
              <a:rPr lang="en-US" dirty="0" smtClean="0"/>
              <a:t>other STDs including </a:t>
            </a:r>
            <a:r>
              <a:rPr lang="en-US" i="1" dirty="0" smtClean="0"/>
              <a:t>N. </a:t>
            </a:r>
            <a:r>
              <a:rPr lang="en-US" i="1" dirty="0" err="1" smtClean="0"/>
              <a:t>gonorrheae</a:t>
            </a:r>
            <a:r>
              <a:rPr lang="en-US" i="1" dirty="0" smtClean="0"/>
              <a:t>, C. </a:t>
            </a:r>
            <a:r>
              <a:rPr lang="en-US" i="1" dirty="0" err="1" smtClean="0"/>
              <a:t>trachomatis</a:t>
            </a:r>
            <a:r>
              <a:rPr lang="en-US" i="1" dirty="0" smtClean="0"/>
              <a:t>,</a:t>
            </a:r>
          </a:p>
          <a:p>
            <a:r>
              <a:rPr lang="en-US" dirty="0" smtClean="0"/>
              <a:t>and HIV.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 Examination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51054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(a) There is thin</a:t>
            </a:r>
            <a:r>
              <a:rPr lang="en-US" b="1" dirty="0" smtClean="0">
                <a:solidFill>
                  <a:srgbClr val="00B0F0"/>
                </a:solidFill>
              </a:rPr>
              <a:t>, greenish-yellow and frothy offensive</a:t>
            </a:r>
          </a:p>
          <a:p>
            <a:r>
              <a:rPr lang="en-US" dirty="0" smtClean="0"/>
              <a:t>discharge per </a:t>
            </a:r>
            <a:r>
              <a:rPr lang="en-US" dirty="0" err="1" smtClean="0"/>
              <a:t>vaginum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(b) The vulva is </a:t>
            </a:r>
            <a:r>
              <a:rPr lang="en-US" dirty="0" smtClean="0">
                <a:solidFill>
                  <a:srgbClr val="00B0F0"/>
                </a:solidFill>
              </a:rPr>
              <a:t>inflamed</a:t>
            </a:r>
            <a:r>
              <a:rPr lang="en-US" dirty="0" smtClean="0"/>
              <a:t> with evidences of </a:t>
            </a:r>
            <a:r>
              <a:rPr lang="en-US" dirty="0" err="1" smtClean="0">
                <a:solidFill>
                  <a:srgbClr val="00B0F0"/>
                </a:solidFill>
              </a:rPr>
              <a:t>pruritus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(c) Vaginal examination may be painful. </a:t>
            </a:r>
          </a:p>
          <a:p>
            <a:r>
              <a:rPr lang="en-US" dirty="0" smtClean="0"/>
              <a:t>The vaginal walls become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inflamed</a:t>
            </a:r>
            <a:r>
              <a:rPr lang="en-US" dirty="0" smtClean="0"/>
              <a:t> with </a:t>
            </a:r>
            <a:r>
              <a:rPr lang="en-US" sz="3300" b="1" dirty="0" smtClean="0">
                <a:solidFill>
                  <a:srgbClr val="7030A0"/>
                </a:solidFill>
              </a:rPr>
              <a:t>multiple </a:t>
            </a:r>
            <a:r>
              <a:rPr lang="en-US" sz="3300" b="1" dirty="0" err="1" smtClean="0">
                <a:solidFill>
                  <a:srgbClr val="7030A0"/>
                </a:solidFill>
              </a:rPr>
              <a:t>punctate</a:t>
            </a:r>
            <a:r>
              <a:rPr lang="en-US" sz="3300" b="1" dirty="0" smtClean="0">
                <a:solidFill>
                  <a:srgbClr val="7030A0"/>
                </a:solidFill>
              </a:rPr>
              <a:t> hemorrhagic spots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Similar spots are also found over the mucosa of the </a:t>
            </a:r>
            <a:r>
              <a:rPr lang="en-US" dirty="0" err="1" smtClean="0"/>
              <a:t>portio</a:t>
            </a:r>
            <a:r>
              <a:rPr lang="en-US" dirty="0" smtClean="0"/>
              <a:t> </a:t>
            </a:r>
            <a:r>
              <a:rPr lang="en-US" dirty="0" err="1" smtClean="0"/>
              <a:t>vaginalis</a:t>
            </a:r>
            <a:r>
              <a:rPr lang="en-US" dirty="0" smtClean="0"/>
              <a:t> area of the cervix on speculum examination giving the appearance of </a:t>
            </a:r>
            <a:r>
              <a:rPr lang="en-US" b="1" dirty="0" smtClean="0">
                <a:solidFill>
                  <a:srgbClr val="FF3399"/>
                </a:solidFill>
              </a:rPr>
              <a:t>‘strawberry</a:t>
            </a:r>
            <a:r>
              <a:rPr lang="en-US" dirty="0" smtClean="0"/>
              <a:t>’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5425" y="990600"/>
            <a:ext cx="38385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(a) Identification of the </a:t>
            </a:r>
            <a:r>
              <a:rPr lang="en-US" dirty="0" err="1" smtClean="0"/>
              <a:t>trichomonas</a:t>
            </a:r>
            <a:r>
              <a:rPr lang="en-US" dirty="0" smtClean="0"/>
              <a:t> is done by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hanging drop </a:t>
            </a:r>
            <a:r>
              <a:rPr lang="en-US" dirty="0" smtClean="0"/>
              <a:t>preparation. </a:t>
            </a:r>
          </a:p>
          <a:p>
            <a:r>
              <a:rPr lang="en-US" dirty="0" smtClean="0"/>
              <a:t>If found negative even on repeat examination, the confirmation may be done by culture.</a:t>
            </a:r>
          </a:p>
          <a:p>
            <a:r>
              <a:rPr lang="en-US" dirty="0" smtClean="0"/>
              <a:t>(b) Culture of the discharge collected by swabs in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Diamond’s TYM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7030A0"/>
                </a:solidFill>
              </a:rPr>
              <a:t>Feinberg Whittington medium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suspected cases, </a:t>
            </a:r>
            <a:r>
              <a:rPr lang="en-US" dirty="0" err="1" smtClean="0"/>
              <a:t>gonococcal</a:t>
            </a:r>
            <a:r>
              <a:rPr lang="en-US" dirty="0" smtClean="0"/>
              <a:t> or </a:t>
            </a:r>
            <a:r>
              <a:rPr lang="en-US" dirty="0" err="1" smtClean="0"/>
              <a:t>monilial</a:t>
            </a:r>
            <a:endParaRPr lang="en-US" dirty="0" smtClean="0"/>
          </a:p>
          <a:p>
            <a:r>
              <a:rPr lang="en-US" dirty="0" smtClean="0"/>
              <a:t>infection should be excluded.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Treatment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treatment is very much effective with </a:t>
            </a:r>
            <a:r>
              <a:rPr lang="en-US" dirty="0" err="1" smtClean="0"/>
              <a:t>metronidazole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Homoeopathic medications can be tried with symptom similarity. </a:t>
            </a:r>
          </a:p>
          <a:p>
            <a:r>
              <a:rPr lang="en-US" dirty="0" smtClean="0"/>
              <a:t>The husband should be given the same treatment schedule for 1 week. </a:t>
            </a:r>
          </a:p>
          <a:p>
            <a:r>
              <a:rPr lang="en-US" dirty="0" smtClean="0"/>
              <a:t>The husband should use condom during coitus irrespective of contraceptive practice until the wife is cured.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 </a:t>
            </a:r>
            <a:r>
              <a:rPr lang="en-US" dirty="0" err="1"/>
              <a:t>Dutta’s</a:t>
            </a:r>
            <a:r>
              <a:rPr lang="en-US" dirty="0"/>
              <a:t> Textbook of Gynecology including Contraception Enlarged &amp; Revised Reprint of Sixth Edition Edited by </a:t>
            </a:r>
            <a:r>
              <a:rPr lang="en-US" dirty="0" err="1"/>
              <a:t>Hiralal</a:t>
            </a:r>
            <a:r>
              <a:rPr lang="en-US" dirty="0"/>
              <a:t> </a:t>
            </a:r>
            <a:r>
              <a:rPr lang="en-US" dirty="0" err="1"/>
              <a:t>Conar</a:t>
            </a:r>
            <a:r>
              <a:rPr lang="en-US"/>
              <a:t> November 2013 JAYPEE.</a:t>
            </a:r>
          </a:p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75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TRICHOMONAS VAGINITIS </vt:lpstr>
      <vt:lpstr>PowerPoint Presentation</vt:lpstr>
      <vt:lpstr>Mode of Transmission </vt:lpstr>
      <vt:lpstr>Pathology:</vt:lpstr>
      <vt:lpstr>Clinical Features </vt:lpstr>
      <vt:lpstr>On Examination </vt:lpstr>
      <vt:lpstr>Diagnosis </vt:lpstr>
      <vt:lpstr>Treatment 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TRICHOMONAS VAGINITIS </dc:title>
  <dc:creator>Admin</dc:creator>
  <cp:lastModifiedBy>AS</cp:lastModifiedBy>
  <cp:revision>7</cp:revision>
  <dcterms:created xsi:type="dcterms:W3CDTF">2006-08-16T00:00:00Z</dcterms:created>
  <dcterms:modified xsi:type="dcterms:W3CDTF">2021-11-14T14:41:14Z</dcterms:modified>
</cp:coreProperties>
</file>